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312" r:id="rId3"/>
    <p:sldId id="313" r:id="rId4"/>
    <p:sldId id="323" r:id="rId5"/>
    <p:sldId id="314" r:id="rId6"/>
    <p:sldId id="315" r:id="rId7"/>
    <p:sldId id="317" r:id="rId8"/>
    <p:sldId id="316" r:id="rId9"/>
    <p:sldId id="318" r:id="rId10"/>
    <p:sldId id="319" r:id="rId11"/>
    <p:sldId id="320" r:id="rId12"/>
    <p:sldId id="321" r:id="rId13"/>
    <p:sldId id="322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29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24ABD37-744E-420E-ADDC-EFA761AE127C}">
          <p14:sldIdLst>
            <p14:sldId id="256"/>
            <p14:sldId id="312"/>
            <p14:sldId id="313"/>
            <p14:sldId id="323"/>
            <p14:sldId id="314"/>
            <p14:sldId id="315"/>
            <p14:sldId id="317"/>
            <p14:sldId id="316"/>
            <p14:sldId id="318"/>
            <p14:sldId id="319"/>
            <p14:sldId id="320"/>
            <p14:sldId id="321"/>
            <p14:sldId id="322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67" autoAdjust="0"/>
  </p:normalViewPr>
  <p:slideViewPr>
    <p:cSldViewPr snapToGrid="0">
      <p:cViewPr varScale="1">
        <p:scale>
          <a:sx n="81" d="100"/>
          <a:sy n="81" d="100"/>
        </p:scale>
        <p:origin x="682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226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C5816E-B080-465E-A47E-CF6239C28410}" type="doc">
      <dgm:prSet loTypeId="urn:diagrams.loki3.com/VaryingWidthList#3" loCatId="list" qsTypeId="urn:microsoft.com/office/officeart/2005/8/quickstyle/simple1" qsCatId="simple" csTypeId="urn:microsoft.com/office/officeart/2005/8/colors/accent1_2" csCatId="accent1" phldr="1"/>
      <dgm:spPr/>
    </dgm:pt>
    <dgm:pt modelId="{0FED1D21-47ED-40EE-83A7-5594B04E0289}">
      <dgm:prSet phldrT="[Text]" custT="1"/>
      <dgm:spPr/>
      <dgm:t>
        <a:bodyPr/>
        <a:lstStyle/>
        <a:p>
          <a:r>
            <a:rPr lang="en-US" sz="2800" dirty="0" smtClean="0"/>
            <a:t>Confidentiality</a:t>
          </a:r>
          <a:endParaRPr lang="en-US" sz="2800" dirty="0"/>
        </a:p>
      </dgm:t>
    </dgm:pt>
    <dgm:pt modelId="{B3A29ACD-6451-41AE-97B2-7B5CB2760877}" type="parTrans" cxnId="{A9E49091-7F75-4587-9C9E-0128E2243605}">
      <dgm:prSet/>
      <dgm:spPr/>
      <dgm:t>
        <a:bodyPr/>
        <a:lstStyle/>
        <a:p>
          <a:endParaRPr lang="en-US" sz="1000"/>
        </a:p>
      </dgm:t>
    </dgm:pt>
    <dgm:pt modelId="{197C846F-E7A5-4FA3-A2BB-58CD4C405800}" type="sibTrans" cxnId="{A9E49091-7F75-4587-9C9E-0128E2243605}">
      <dgm:prSet/>
      <dgm:spPr/>
      <dgm:t>
        <a:bodyPr/>
        <a:lstStyle/>
        <a:p>
          <a:endParaRPr lang="en-US" sz="1000"/>
        </a:p>
      </dgm:t>
    </dgm:pt>
    <dgm:pt modelId="{440C405B-2485-4442-B00F-2F2882EA04F5}">
      <dgm:prSet phldrT="[Text]" custT="1"/>
      <dgm:spPr/>
      <dgm:t>
        <a:bodyPr/>
        <a:lstStyle/>
        <a:p>
          <a:r>
            <a:rPr lang="en-US" sz="2800" dirty="0" smtClean="0"/>
            <a:t>Integrity</a:t>
          </a:r>
          <a:endParaRPr lang="en-US" sz="2800" dirty="0"/>
        </a:p>
      </dgm:t>
    </dgm:pt>
    <dgm:pt modelId="{5E1866F7-4EC9-483D-AEB0-C8BBBEDA5B5C}" type="parTrans" cxnId="{7062BA35-A1F0-4545-AF0A-13B30EBB19AA}">
      <dgm:prSet/>
      <dgm:spPr/>
      <dgm:t>
        <a:bodyPr/>
        <a:lstStyle/>
        <a:p>
          <a:endParaRPr lang="en-US" sz="1000"/>
        </a:p>
      </dgm:t>
    </dgm:pt>
    <dgm:pt modelId="{581EF13B-3F30-4671-832A-58309C06CEC1}" type="sibTrans" cxnId="{7062BA35-A1F0-4545-AF0A-13B30EBB19AA}">
      <dgm:prSet/>
      <dgm:spPr/>
      <dgm:t>
        <a:bodyPr/>
        <a:lstStyle/>
        <a:p>
          <a:endParaRPr lang="en-US" sz="1000"/>
        </a:p>
      </dgm:t>
    </dgm:pt>
    <dgm:pt modelId="{6DBD33A5-0955-4792-B388-EDF47D0982BF}">
      <dgm:prSet phldrT="[Text]" custT="1"/>
      <dgm:spPr/>
      <dgm:t>
        <a:bodyPr/>
        <a:lstStyle/>
        <a:p>
          <a:r>
            <a:rPr lang="en-US" sz="2800" dirty="0" smtClean="0"/>
            <a:t>Availability</a:t>
          </a:r>
          <a:endParaRPr lang="en-US" sz="2800" dirty="0"/>
        </a:p>
      </dgm:t>
    </dgm:pt>
    <dgm:pt modelId="{E924540C-2E14-4C3C-85B5-DA5C8829F25F}" type="parTrans" cxnId="{00007A20-2CE5-4AE9-BF36-F3DEEB2BD530}">
      <dgm:prSet/>
      <dgm:spPr/>
      <dgm:t>
        <a:bodyPr/>
        <a:lstStyle/>
        <a:p>
          <a:endParaRPr lang="en-US" sz="1000"/>
        </a:p>
      </dgm:t>
    </dgm:pt>
    <dgm:pt modelId="{F14AC1F4-A595-4C0F-9F66-11EDF200BB27}" type="sibTrans" cxnId="{00007A20-2CE5-4AE9-BF36-F3DEEB2BD530}">
      <dgm:prSet/>
      <dgm:spPr/>
      <dgm:t>
        <a:bodyPr/>
        <a:lstStyle/>
        <a:p>
          <a:endParaRPr lang="en-US" sz="1000"/>
        </a:p>
      </dgm:t>
    </dgm:pt>
    <dgm:pt modelId="{A3FC0DBE-96CF-476E-B75C-FF34692BA4E2}">
      <dgm:prSet phldrT="[Text]" custT="1"/>
      <dgm:spPr/>
      <dgm:t>
        <a:bodyPr/>
        <a:lstStyle/>
        <a:p>
          <a:r>
            <a:rPr lang="en-US" sz="2800" dirty="0" smtClean="0"/>
            <a:t>Non-repudiation</a:t>
          </a:r>
          <a:endParaRPr lang="en-US" sz="2800" dirty="0"/>
        </a:p>
      </dgm:t>
    </dgm:pt>
    <dgm:pt modelId="{E5BC84FC-16EC-414A-AF59-E5AC36CDDB6A}" type="parTrans" cxnId="{6D33BBE5-7192-4FA6-9A9D-278EB5578CDE}">
      <dgm:prSet/>
      <dgm:spPr/>
      <dgm:t>
        <a:bodyPr/>
        <a:lstStyle/>
        <a:p>
          <a:endParaRPr lang="en-US" sz="1000"/>
        </a:p>
      </dgm:t>
    </dgm:pt>
    <dgm:pt modelId="{4AE5CC32-E4F2-4C6F-9135-89C7DB741C48}" type="sibTrans" cxnId="{6D33BBE5-7192-4FA6-9A9D-278EB5578CDE}">
      <dgm:prSet/>
      <dgm:spPr/>
      <dgm:t>
        <a:bodyPr/>
        <a:lstStyle/>
        <a:p>
          <a:endParaRPr lang="en-US" sz="1000"/>
        </a:p>
      </dgm:t>
    </dgm:pt>
    <dgm:pt modelId="{7CEECF84-DD2E-4A00-95B1-CF02CE5687B1}">
      <dgm:prSet phldrT="[Text]" custT="1"/>
      <dgm:spPr/>
      <dgm:t>
        <a:bodyPr/>
        <a:lstStyle/>
        <a:p>
          <a:r>
            <a:rPr lang="en-US" sz="2800" dirty="0" smtClean="0"/>
            <a:t>Auditing</a:t>
          </a:r>
          <a:endParaRPr lang="en-US" sz="2800" dirty="0"/>
        </a:p>
      </dgm:t>
    </dgm:pt>
    <dgm:pt modelId="{2878EFE4-11C4-46A4-B745-CA22C005F313}" type="parTrans" cxnId="{1B92B955-E5C1-47C0-A87C-D2107BD95A4C}">
      <dgm:prSet/>
      <dgm:spPr/>
      <dgm:t>
        <a:bodyPr/>
        <a:lstStyle/>
        <a:p>
          <a:endParaRPr lang="en-US" sz="1000"/>
        </a:p>
      </dgm:t>
    </dgm:pt>
    <dgm:pt modelId="{887F7EB1-A453-44BA-BB7B-8CF48505DF28}" type="sibTrans" cxnId="{1B92B955-E5C1-47C0-A87C-D2107BD95A4C}">
      <dgm:prSet/>
      <dgm:spPr/>
      <dgm:t>
        <a:bodyPr/>
        <a:lstStyle/>
        <a:p>
          <a:endParaRPr lang="en-US" sz="1000"/>
        </a:p>
      </dgm:t>
    </dgm:pt>
    <dgm:pt modelId="{96DF52DD-9355-4223-9D6D-FC14D05D3F46}" type="pres">
      <dgm:prSet presAssocID="{5BC5816E-B080-465E-A47E-CF6239C28410}" presName="Name0" presStyleCnt="0">
        <dgm:presLayoutVars>
          <dgm:resizeHandles/>
        </dgm:presLayoutVars>
      </dgm:prSet>
      <dgm:spPr/>
    </dgm:pt>
    <dgm:pt modelId="{4127EB98-A126-4B85-A9B2-8759DC6923BA}" type="pres">
      <dgm:prSet presAssocID="{0FED1D21-47ED-40EE-83A7-5594B04E0289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2B116E-9973-4C1C-9280-838780BE010A}" type="pres">
      <dgm:prSet presAssocID="{197C846F-E7A5-4FA3-A2BB-58CD4C405800}" presName="space" presStyleCnt="0"/>
      <dgm:spPr/>
    </dgm:pt>
    <dgm:pt modelId="{D96847FE-025F-4F40-B191-C175AC556F14}" type="pres">
      <dgm:prSet presAssocID="{440C405B-2485-4442-B00F-2F2882EA04F5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76F7C2-004E-4EBA-B2CE-B36DDAE0A7D8}" type="pres">
      <dgm:prSet presAssocID="{581EF13B-3F30-4671-832A-58309C06CEC1}" presName="space" presStyleCnt="0"/>
      <dgm:spPr/>
    </dgm:pt>
    <dgm:pt modelId="{158B023E-2FF3-465C-8A2C-9521DBF2AE85}" type="pres">
      <dgm:prSet presAssocID="{6DBD33A5-0955-4792-B388-EDF47D0982BF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FA49A-4A69-48D8-8318-1FA76E3F031C}" type="pres">
      <dgm:prSet presAssocID="{F14AC1F4-A595-4C0F-9F66-11EDF200BB27}" presName="space" presStyleCnt="0"/>
      <dgm:spPr/>
    </dgm:pt>
    <dgm:pt modelId="{990E71F4-111D-445D-9A00-A2B8021398D4}" type="pres">
      <dgm:prSet presAssocID="{A3FC0DBE-96CF-476E-B75C-FF34692BA4E2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690B13-7A28-4139-8AAF-224511A445F8}" type="pres">
      <dgm:prSet presAssocID="{4AE5CC32-E4F2-4C6F-9135-89C7DB741C48}" presName="space" presStyleCnt="0"/>
      <dgm:spPr/>
    </dgm:pt>
    <dgm:pt modelId="{9176DA97-FC89-4E1B-93C2-2BDE95E0275B}" type="pres">
      <dgm:prSet presAssocID="{7CEECF84-DD2E-4A00-95B1-CF02CE5687B1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007A20-2CE5-4AE9-BF36-F3DEEB2BD530}" srcId="{5BC5816E-B080-465E-A47E-CF6239C28410}" destId="{6DBD33A5-0955-4792-B388-EDF47D0982BF}" srcOrd="2" destOrd="0" parTransId="{E924540C-2E14-4C3C-85B5-DA5C8829F25F}" sibTransId="{F14AC1F4-A595-4C0F-9F66-11EDF200BB27}"/>
    <dgm:cxn modelId="{6D33BBE5-7192-4FA6-9A9D-278EB5578CDE}" srcId="{5BC5816E-B080-465E-A47E-CF6239C28410}" destId="{A3FC0DBE-96CF-476E-B75C-FF34692BA4E2}" srcOrd="3" destOrd="0" parTransId="{E5BC84FC-16EC-414A-AF59-E5AC36CDDB6A}" sibTransId="{4AE5CC32-E4F2-4C6F-9135-89C7DB741C48}"/>
    <dgm:cxn modelId="{D3588A4C-2951-401D-8675-42C9666CCCE0}" type="presOf" srcId="{0FED1D21-47ED-40EE-83A7-5594B04E0289}" destId="{4127EB98-A126-4B85-A9B2-8759DC6923BA}" srcOrd="0" destOrd="0" presId="urn:diagrams.loki3.com/VaryingWidthList#3"/>
    <dgm:cxn modelId="{A9E49091-7F75-4587-9C9E-0128E2243605}" srcId="{5BC5816E-B080-465E-A47E-CF6239C28410}" destId="{0FED1D21-47ED-40EE-83A7-5594B04E0289}" srcOrd="0" destOrd="0" parTransId="{B3A29ACD-6451-41AE-97B2-7B5CB2760877}" sibTransId="{197C846F-E7A5-4FA3-A2BB-58CD4C405800}"/>
    <dgm:cxn modelId="{31C0F735-9E12-4B43-BCF1-DC0234685FD6}" type="presOf" srcId="{A3FC0DBE-96CF-476E-B75C-FF34692BA4E2}" destId="{990E71F4-111D-445D-9A00-A2B8021398D4}" srcOrd="0" destOrd="0" presId="urn:diagrams.loki3.com/VaryingWidthList#3"/>
    <dgm:cxn modelId="{EE2DFC69-17EB-41A1-A7A8-744F2E4C2DC1}" type="presOf" srcId="{6DBD33A5-0955-4792-B388-EDF47D0982BF}" destId="{158B023E-2FF3-465C-8A2C-9521DBF2AE85}" srcOrd="0" destOrd="0" presId="urn:diagrams.loki3.com/VaryingWidthList#3"/>
    <dgm:cxn modelId="{11970454-B87D-4E93-81E2-4DFF701BBB9B}" type="presOf" srcId="{5BC5816E-B080-465E-A47E-CF6239C28410}" destId="{96DF52DD-9355-4223-9D6D-FC14D05D3F46}" srcOrd="0" destOrd="0" presId="urn:diagrams.loki3.com/VaryingWidthList#3"/>
    <dgm:cxn modelId="{5095A008-77F2-4B1C-B753-9B16E8538FEA}" type="presOf" srcId="{440C405B-2485-4442-B00F-2F2882EA04F5}" destId="{D96847FE-025F-4F40-B191-C175AC556F14}" srcOrd="0" destOrd="0" presId="urn:diagrams.loki3.com/VaryingWidthList#3"/>
    <dgm:cxn modelId="{2088B81A-DD5A-45EA-9240-BF881B303110}" type="presOf" srcId="{7CEECF84-DD2E-4A00-95B1-CF02CE5687B1}" destId="{9176DA97-FC89-4E1B-93C2-2BDE95E0275B}" srcOrd="0" destOrd="0" presId="urn:diagrams.loki3.com/VaryingWidthList#3"/>
    <dgm:cxn modelId="{7062BA35-A1F0-4545-AF0A-13B30EBB19AA}" srcId="{5BC5816E-B080-465E-A47E-CF6239C28410}" destId="{440C405B-2485-4442-B00F-2F2882EA04F5}" srcOrd="1" destOrd="0" parTransId="{5E1866F7-4EC9-483D-AEB0-C8BBBEDA5B5C}" sibTransId="{581EF13B-3F30-4671-832A-58309C06CEC1}"/>
    <dgm:cxn modelId="{1B92B955-E5C1-47C0-A87C-D2107BD95A4C}" srcId="{5BC5816E-B080-465E-A47E-CF6239C28410}" destId="{7CEECF84-DD2E-4A00-95B1-CF02CE5687B1}" srcOrd="4" destOrd="0" parTransId="{2878EFE4-11C4-46A4-B745-CA22C005F313}" sibTransId="{887F7EB1-A453-44BA-BB7B-8CF48505DF28}"/>
    <dgm:cxn modelId="{BD4BE22E-40F4-4572-892A-F115C7FE77E8}" type="presParOf" srcId="{96DF52DD-9355-4223-9D6D-FC14D05D3F46}" destId="{4127EB98-A126-4B85-A9B2-8759DC6923BA}" srcOrd="0" destOrd="0" presId="urn:diagrams.loki3.com/VaryingWidthList#3"/>
    <dgm:cxn modelId="{F84439D9-B6B7-4D82-9CBA-DA85B6293F69}" type="presParOf" srcId="{96DF52DD-9355-4223-9D6D-FC14D05D3F46}" destId="{2D2B116E-9973-4C1C-9280-838780BE010A}" srcOrd="1" destOrd="0" presId="urn:diagrams.loki3.com/VaryingWidthList#3"/>
    <dgm:cxn modelId="{8EC42185-3011-428B-A7C9-D58B78A7A0D4}" type="presParOf" srcId="{96DF52DD-9355-4223-9D6D-FC14D05D3F46}" destId="{D96847FE-025F-4F40-B191-C175AC556F14}" srcOrd="2" destOrd="0" presId="urn:diagrams.loki3.com/VaryingWidthList#3"/>
    <dgm:cxn modelId="{60D3BCFB-7321-42B3-A510-602463740CE5}" type="presParOf" srcId="{96DF52DD-9355-4223-9D6D-FC14D05D3F46}" destId="{8876F7C2-004E-4EBA-B2CE-B36DDAE0A7D8}" srcOrd="3" destOrd="0" presId="urn:diagrams.loki3.com/VaryingWidthList#3"/>
    <dgm:cxn modelId="{A303E12F-2163-4F04-977B-C565AA94CF79}" type="presParOf" srcId="{96DF52DD-9355-4223-9D6D-FC14D05D3F46}" destId="{158B023E-2FF3-465C-8A2C-9521DBF2AE85}" srcOrd="4" destOrd="0" presId="urn:diagrams.loki3.com/VaryingWidthList#3"/>
    <dgm:cxn modelId="{3ED62204-98D4-453A-9A27-CBDA4A119A52}" type="presParOf" srcId="{96DF52DD-9355-4223-9D6D-FC14D05D3F46}" destId="{D18FA49A-4A69-48D8-8318-1FA76E3F031C}" srcOrd="5" destOrd="0" presId="urn:diagrams.loki3.com/VaryingWidthList#3"/>
    <dgm:cxn modelId="{CE1D5062-4AB2-43E7-88CF-786078A07579}" type="presParOf" srcId="{96DF52DD-9355-4223-9D6D-FC14D05D3F46}" destId="{990E71F4-111D-445D-9A00-A2B8021398D4}" srcOrd="6" destOrd="0" presId="urn:diagrams.loki3.com/VaryingWidthList#3"/>
    <dgm:cxn modelId="{08F7CFB8-AAFB-4BC0-B8DA-BBC8E446E93A}" type="presParOf" srcId="{96DF52DD-9355-4223-9D6D-FC14D05D3F46}" destId="{A7690B13-7A28-4139-8AAF-224511A445F8}" srcOrd="7" destOrd="0" presId="urn:diagrams.loki3.com/VaryingWidthList#3"/>
    <dgm:cxn modelId="{AD378D6C-BE8F-42B0-93A0-D1C6D2C5341F}" type="presParOf" srcId="{96DF52DD-9355-4223-9D6D-FC14D05D3F46}" destId="{9176DA97-FC89-4E1B-93C2-2BDE95E0275B}" srcOrd="8" destOrd="0" presId="urn:diagrams.loki3.com/VaryingWidthList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#3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C3344-1987-42E4-AAAB-C874B1AEC30D}" type="datetimeFigureOut">
              <a:rPr lang="en-US" smtClean="0"/>
              <a:t>22-Apr-17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363C1-7999-4017-9231-C5C88D0A76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03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363C1-7999-4017-9231-C5C88D0A76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65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6272-B770-467A-A14A-40C6F8F66232}" type="datetime4">
              <a:rPr lang="en-US" smtClean="0"/>
              <a:t>April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74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B042F-35C2-402C-8B22-D74D25EBD004}" type="datetime4">
              <a:rPr lang="en-US" smtClean="0"/>
              <a:t>April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44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A8D23-A921-4CBB-AE48-72DC870A57EB}" type="datetime4">
              <a:rPr lang="en-US" smtClean="0"/>
              <a:t>April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77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D404D-29F7-486D-A62B-52E16BA2032E}" type="datetime4">
              <a:rPr lang="en-US" smtClean="0"/>
              <a:t>April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16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9EFC-1B5F-4112-BDE2-01A427B32FBC}" type="datetime4">
              <a:rPr lang="en-US" smtClean="0"/>
              <a:t>April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51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FAD43-12E5-4793-811D-DA00FE0D9845}" type="datetime4">
              <a:rPr lang="en-US" smtClean="0"/>
              <a:t>April 22,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22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C1D5-D525-4461-A1DB-29348AEBEC63}" type="datetime4">
              <a:rPr lang="en-US" smtClean="0"/>
              <a:t>April 22,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72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A9195-E029-4F59-B233-CD4E099BFA88}" type="datetime4">
              <a:rPr lang="en-US" smtClean="0"/>
              <a:t>April 22,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77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02809-9285-4B72-9196-6FFD5ADA29D6}" type="datetime4">
              <a:rPr lang="en-US" smtClean="0"/>
              <a:t>April 22,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48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DF5D0-4695-47FE-BFC4-9B3DB8C5636E}" type="datetime4">
              <a:rPr lang="en-US" smtClean="0"/>
              <a:t>April 22,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20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4A203-5910-4001-8890-C5CFC030367D}" type="datetime4">
              <a:rPr lang="en-US" smtClean="0"/>
              <a:t>April 22,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3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7067E-85C1-4562-AF8C-4D9D8C3E22E3}" type="datetime4">
              <a:rPr lang="en-US" smtClean="0"/>
              <a:t>April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5DCE4-B1E5-4A9B-8D8C-87515E88B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8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9992" y="884618"/>
            <a:ext cx="9144000" cy="30466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CTS 6319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Cyber Security: </a:t>
            </a:r>
            <a:br>
              <a:rPr lang="en-US" dirty="0" smtClean="0"/>
            </a:br>
            <a:r>
              <a:rPr lang="en-US" dirty="0" smtClean="0"/>
              <a:t>Measurement and Data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9992" y="4955350"/>
            <a:ext cx="9144000" cy="1655762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Dr. Elias Bou-Harb</a:t>
            </a:r>
          </a:p>
          <a:p>
            <a:endParaRPr lang="en-US" dirty="0"/>
          </a:p>
          <a:p>
            <a:r>
              <a:rPr lang="en-US" dirty="0" smtClean="0"/>
              <a:t>ebouharb@fau.edu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EE 503B</a:t>
            </a:r>
          </a:p>
          <a:p>
            <a:r>
              <a:rPr lang="en-US" dirty="0" smtClean="0"/>
              <a:t>Office hours: Mondays 3-4pm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30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IDS deployments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Edge, DMZ, Back-to-Back. Pros? </a:t>
            </a:r>
            <a:r>
              <a:rPr lang="en-US" smtClean="0"/>
              <a:t>Cons?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22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 IDS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Rule (Signature-based) Vs Anomaly Detection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Signatures:</a:t>
            </a:r>
          </a:p>
          <a:p>
            <a:pPr lvl="1"/>
            <a:r>
              <a:rPr lang="en-US" dirty="0" smtClean="0"/>
              <a:t>Good for known attacks</a:t>
            </a:r>
          </a:p>
          <a:p>
            <a:pPr lvl="1"/>
            <a:r>
              <a:rPr lang="en-US" dirty="0" smtClean="0"/>
              <a:t>Typically, generate an acceptable level of false positive</a:t>
            </a:r>
          </a:p>
          <a:p>
            <a:pPr lvl="1"/>
            <a:r>
              <a:rPr lang="en-US" dirty="0" smtClean="0"/>
              <a:t>Can not infer unknown attacks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Anomaly:</a:t>
            </a:r>
          </a:p>
          <a:p>
            <a:pPr lvl="1"/>
            <a:r>
              <a:rPr lang="en-US" dirty="0" smtClean="0"/>
              <a:t>Can possible detect unknown attacks</a:t>
            </a:r>
          </a:p>
          <a:p>
            <a:pPr lvl="1"/>
            <a:r>
              <a:rPr lang="en-US" dirty="0" smtClean="0"/>
              <a:t>Generate a lot of false positives</a:t>
            </a:r>
          </a:p>
          <a:p>
            <a:pPr lvl="1"/>
            <a:r>
              <a:rPr lang="en-US" dirty="0" smtClean="0"/>
              <a:t>Techniques: ML, Time series, Classification, etc.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Descriptive statistics</a:t>
            </a:r>
          </a:p>
          <a:p>
            <a:pPr lvl="1"/>
            <a:r>
              <a:rPr lang="en-US" dirty="0" smtClean="0"/>
              <a:t>Ex: Frequency of failed logins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Simple statistics</a:t>
            </a:r>
          </a:p>
          <a:p>
            <a:pPr lvl="1"/>
            <a:r>
              <a:rPr lang="en-US" dirty="0" smtClean="0"/>
              <a:t>Ex: Hurst parameter</a:t>
            </a:r>
          </a:p>
          <a:p>
            <a:endParaRPr lang="en-US" dirty="0"/>
          </a:p>
          <a:p>
            <a:r>
              <a:rPr lang="en-US" dirty="0" smtClean="0"/>
              <a:t>Descriptive rules</a:t>
            </a:r>
          </a:p>
          <a:p>
            <a:pPr lvl="1"/>
            <a:r>
              <a:rPr lang="en-US" dirty="0" smtClean="0"/>
              <a:t>Ex: Snort Rule</a:t>
            </a:r>
          </a:p>
          <a:p>
            <a:pPr lvl="1"/>
            <a:endParaRPr lang="en-US" dirty="0"/>
          </a:p>
          <a:p>
            <a:r>
              <a:rPr lang="en-US" dirty="0" smtClean="0"/>
              <a:t>Thresholds</a:t>
            </a:r>
          </a:p>
          <a:p>
            <a:endParaRPr lang="en-US" dirty="0"/>
          </a:p>
          <a:p>
            <a:r>
              <a:rPr lang="en-US" dirty="0" smtClean="0"/>
              <a:t>State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6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Detectors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Stochastic modeling (non-time series)</a:t>
            </a:r>
          </a:p>
          <a:p>
            <a:pPr lvl="1"/>
            <a:r>
              <a:rPr lang="en-US" dirty="0" smtClean="0"/>
              <a:t>Ex: MDPs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Rule modeling</a:t>
            </a:r>
          </a:p>
          <a:p>
            <a:pPr lvl="1"/>
            <a:r>
              <a:rPr lang="en-US" dirty="0" smtClean="0"/>
              <a:t>Ex: Markov chains</a:t>
            </a:r>
          </a:p>
          <a:p>
            <a:pPr lvl="1"/>
            <a:endParaRPr lang="en-US" dirty="0"/>
          </a:p>
          <a:p>
            <a:r>
              <a:rPr lang="en-US" dirty="0" smtClean="0"/>
              <a:t>Learning techniques</a:t>
            </a:r>
          </a:p>
          <a:p>
            <a:pPr lvl="1"/>
            <a:r>
              <a:rPr lang="en-US" dirty="0" smtClean="0"/>
              <a:t>Ex: ANN</a:t>
            </a:r>
          </a:p>
          <a:p>
            <a:pPr lvl="1"/>
            <a:endParaRPr lang="en-US" dirty="0"/>
          </a:p>
          <a:p>
            <a:r>
              <a:rPr lang="en-US" dirty="0" smtClean="0"/>
              <a:t>Time series</a:t>
            </a:r>
          </a:p>
          <a:p>
            <a:pPr lvl="1"/>
            <a:r>
              <a:rPr lang="en-US" dirty="0" smtClean="0"/>
              <a:t>Ex: Fourier Transform, </a:t>
            </a:r>
            <a:r>
              <a:rPr lang="en-US" dirty="0" err="1" smtClean="0"/>
              <a:t>Kalman</a:t>
            </a:r>
            <a:r>
              <a:rPr lang="en-US" dirty="0" smtClean="0"/>
              <a:t>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3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IDS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of detection</a:t>
            </a:r>
          </a:p>
          <a:p>
            <a:r>
              <a:rPr lang="en-US" dirty="0" smtClean="0"/>
              <a:t>Data granularity </a:t>
            </a:r>
          </a:p>
          <a:p>
            <a:r>
              <a:rPr lang="en-US" dirty="0" smtClean="0"/>
              <a:t>Sources of Data</a:t>
            </a:r>
          </a:p>
          <a:p>
            <a:r>
              <a:rPr lang="en-US" dirty="0" smtClean="0"/>
              <a:t>Processing Mode</a:t>
            </a:r>
          </a:p>
          <a:p>
            <a:r>
              <a:rPr lang="en-US" dirty="0" smtClean="0"/>
              <a:t>Data storage Architecture</a:t>
            </a:r>
          </a:p>
          <a:p>
            <a:r>
              <a:rPr lang="en-US" dirty="0" smtClean="0"/>
              <a:t>Resilience</a:t>
            </a:r>
          </a:p>
          <a:p>
            <a:r>
              <a:rPr lang="en-US" dirty="0" smtClean="0"/>
              <a:t>Interoperability and scalability</a:t>
            </a:r>
          </a:p>
          <a:p>
            <a:r>
              <a:rPr lang="en-US" dirty="0" smtClean="0"/>
              <a:t>Portability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3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Few example of intrusions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root </a:t>
            </a:r>
            <a:r>
              <a:rPr lang="en-US" dirty="0"/>
              <a:t>compromise</a:t>
            </a:r>
          </a:p>
          <a:p>
            <a:r>
              <a:rPr lang="en-US" dirty="0"/>
              <a:t>W</a:t>
            </a:r>
            <a:r>
              <a:rPr lang="en-US" dirty="0" smtClean="0"/>
              <a:t>eb </a:t>
            </a:r>
            <a:r>
              <a:rPr lang="en-US" dirty="0"/>
              <a:t>server defacement</a:t>
            </a:r>
          </a:p>
          <a:p>
            <a:r>
              <a:rPr lang="en-US" dirty="0"/>
              <a:t>C</a:t>
            </a:r>
            <a:r>
              <a:rPr lang="en-US" dirty="0" smtClean="0"/>
              <a:t>racking </a:t>
            </a:r>
            <a:r>
              <a:rPr lang="en-US" dirty="0"/>
              <a:t>passwords</a:t>
            </a:r>
          </a:p>
          <a:p>
            <a:r>
              <a:rPr lang="en-US" dirty="0" smtClean="0"/>
              <a:t>Copying </a:t>
            </a:r>
            <a:r>
              <a:rPr lang="en-US" dirty="0"/>
              <a:t>databases containing credit card numbers</a:t>
            </a:r>
          </a:p>
          <a:p>
            <a:r>
              <a:rPr lang="en-US" dirty="0" smtClean="0"/>
              <a:t>Viewing </a:t>
            </a:r>
            <a:r>
              <a:rPr lang="en-US" dirty="0"/>
              <a:t>sensitive data without authorization</a:t>
            </a:r>
          </a:p>
          <a:p>
            <a:r>
              <a:rPr lang="en-US" dirty="0"/>
              <a:t>R</a:t>
            </a:r>
            <a:r>
              <a:rPr lang="en-US" dirty="0" smtClean="0"/>
              <a:t>unning </a:t>
            </a:r>
            <a:r>
              <a:rPr lang="en-US" dirty="0"/>
              <a:t>a packet sniffer</a:t>
            </a:r>
          </a:p>
          <a:p>
            <a:r>
              <a:rPr lang="en-US" dirty="0"/>
              <a:t>D</a:t>
            </a:r>
            <a:r>
              <a:rPr lang="en-US" dirty="0" smtClean="0"/>
              <a:t>istributing </a:t>
            </a:r>
            <a:r>
              <a:rPr lang="en-US" dirty="0"/>
              <a:t>pirated software</a:t>
            </a:r>
          </a:p>
          <a:p>
            <a:r>
              <a:rPr lang="en-US" dirty="0"/>
              <a:t>I</a:t>
            </a:r>
            <a:r>
              <a:rPr lang="en-US" dirty="0" smtClean="0"/>
              <a:t>mpersonating </a:t>
            </a:r>
            <a:r>
              <a:rPr lang="en-US" dirty="0"/>
              <a:t>an executive to get information</a:t>
            </a:r>
          </a:p>
          <a:p>
            <a:r>
              <a:rPr lang="en-US" dirty="0"/>
              <a:t>U</a:t>
            </a:r>
            <a:r>
              <a:rPr lang="en-US" dirty="0" smtClean="0"/>
              <a:t>sing </a:t>
            </a:r>
            <a:r>
              <a:rPr lang="en-US" dirty="0"/>
              <a:t>an unattended workstation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07527923"/>
              </p:ext>
            </p:extLst>
          </p:nvPr>
        </p:nvGraphicFramePr>
        <p:xfrm>
          <a:off x="8186393" y="2350842"/>
          <a:ext cx="4210114" cy="292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874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Honeypots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8"/>
            <a:r>
              <a:rPr lang="en-US" sz="2800" dirty="0" smtClean="0"/>
              <a:t>An IS that is specifically used to lure attackers</a:t>
            </a:r>
          </a:p>
          <a:p>
            <a:pPr lvl="8"/>
            <a:endParaRPr lang="en-US" sz="2800" dirty="0"/>
          </a:p>
          <a:p>
            <a:pPr lvl="8"/>
            <a:r>
              <a:rPr lang="en-US" sz="2800" dirty="0" smtClean="0"/>
              <a:t>Can virtually mimic any service</a:t>
            </a:r>
          </a:p>
          <a:p>
            <a:pPr lvl="8"/>
            <a:endParaRPr lang="en-US" sz="2800" dirty="0"/>
          </a:p>
          <a:p>
            <a:pPr lvl="8"/>
            <a:r>
              <a:rPr lang="en-US" sz="2800" dirty="0" smtClean="0"/>
              <a:t>Aims at inferring attackers strategies as well as “preventing” the exploitation of real systems. Protection by deception</a:t>
            </a:r>
          </a:p>
          <a:p>
            <a:pPr lvl="8"/>
            <a:endParaRPr lang="en-US" sz="2800" dirty="0"/>
          </a:p>
          <a:p>
            <a:pPr lvl="8"/>
            <a:r>
              <a:rPr lang="en-US" sz="2800" dirty="0" smtClean="0"/>
              <a:t>Challenges include configuration, management, and protection</a:t>
            </a:r>
            <a:endParaRPr lang="en-US" sz="2800" dirty="0"/>
          </a:p>
        </p:txBody>
      </p:sp>
      <p:pic>
        <p:nvPicPr>
          <p:cNvPr id="1028" name="Picture 4" descr="http://www.disneyclips.com/imagesnewb2/images/pooh_honey_pot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26" y="2136709"/>
            <a:ext cx="2493357" cy="334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651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Legitimacy as network assets/resource</a:t>
            </a:r>
          </a:p>
          <a:p>
            <a:r>
              <a:rPr lang="en-US" dirty="0" smtClean="0"/>
              <a:t>Difficulty to ``break-in’’</a:t>
            </a:r>
          </a:p>
          <a:p>
            <a:r>
              <a:rPr lang="en-US" dirty="0" smtClean="0"/>
              <a:t>``Mingling’’ factor</a:t>
            </a:r>
          </a:p>
          <a:p>
            <a:r>
              <a:rPr lang="en-US" dirty="0" smtClean="0"/>
              <a:t>Extensible and flexible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Honeypots: Desired Features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36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 much needed real cyber security data sets</a:t>
            </a:r>
          </a:p>
          <a:p>
            <a:r>
              <a:rPr lang="en-US" dirty="0" smtClean="0"/>
              <a:t>Build signatures that aim at reducing both, false positives and false negatives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Honeypots: Few Advantages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70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interaction</a:t>
            </a:r>
          </a:p>
          <a:p>
            <a:pPr lvl="1"/>
            <a:r>
              <a:rPr lang="en-US" dirty="0" smtClean="0"/>
              <a:t>Mimics OS and other resources actions only</a:t>
            </a:r>
          </a:p>
          <a:p>
            <a:pPr lvl="1"/>
            <a:r>
              <a:rPr lang="en-US" dirty="0" smtClean="0"/>
              <a:t>Reduces risks of real exploitation</a:t>
            </a:r>
          </a:p>
          <a:p>
            <a:pPr lvl="1"/>
            <a:r>
              <a:rPr lang="en-US" dirty="0" smtClean="0"/>
              <a:t>Can not infer full attacker’s strategies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Honeypots: Types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346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 </a:t>
            </a:r>
            <a:r>
              <a:rPr lang="en-US" dirty="0" smtClean="0"/>
              <a:t>Canvas</a:t>
            </a:r>
            <a:endParaRPr lang="en-US" dirty="0" smtClean="0"/>
          </a:p>
          <a:p>
            <a:pPr lvl="1"/>
            <a:r>
              <a:rPr lang="en-US" dirty="0" smtClean="0"/>
              <a:t>Research Papers 7: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dirty="0"/>
              <a:t>Bro: a system for detecting network intruders in real-time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3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interaction</a:t>
            </a:r>
          </a:p>
          <a:p>
            <a:pPr lvl="1"/>
            <a:r>
              <a:rPr lang="en-US" dirty="0" smtClean="0"/>
              <a:t>Implements full OSs and services</a:t>
            </a:r>
          </a:p>
          <a:p>
            <a:pPr lvl="1"/>
            <a:r>
              <a:rPr lang="en-US" dirty="0" smtClean="0"/>
              <a:t>Increases interactivity level</a:t>
            </a:r>
          </a:p>
          <a:p>
            <a:pPr lvl="1"/>
            <a:r>
              <a:rPr lang="en-US" dirty="0" smtClean="0"/>
              <a:t>Increases risk of exploitation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Honeypots: Types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3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Rare Industrial Honeypot</a:t>
            </a:r>
            <a:endParaRPr lang="en-US" dirty="0"/>
          </a:p>
        </p:txBody>
      </p:sp>
      <p:pic>
        <p:nvPicPr>
          <p:cNvPr id="5" name="conpot intro 720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8727" y="1690688"/>
            <a:ext cx="7735887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OpenCanary</a:t>
            </a:r>
            <a:r>
              <a:rPr lang="en-US" dirty="0" smtClean="0"/>
              <a:t> Honeypot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https://www.youtube.com/watch?v=W7U2u-qLAB8</a:t>
            </a:r>
          </a:p>
        </p:txBody>
      </p:sp>
    </p:spTree>
    <p:extLst>
      <p:ext uri="{BB962C8B-B14F-4D97-AF65-F5344CB8AC3E}">
        <p14:creationId xmlns:p14="http://schemas.microsoft.com/office/powerpoint/2010/main" val="20491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62537" y="6288135"/>
            <a:ext cx="369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http://faculty.eng.fau.edu/ebouharb/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339088" y="3263012"/>
            <a:ext cx="9144000" cy="631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Dr. Elias Bou-Harb</a:t>
            </a:r>
          </a:p>
          <a:p>
            <a:pPr marL="0" indent="0" algn="ctr">
              <a:buNone/>
            </a:pPr>
            <a:endParaRPr lang="en-US" sz="20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2863088" y="436502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ebouharb@fau.edu</a:t>
            </a:r>
            <a:br>
              <a:rPr lang="en-US" dirty="0"/>
            </a:br>
            <a:r>
              <a:rPr lang="en-US" dirty="0"/>
              <a:t>EE 503B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Office hours</a:t>
            </a:r>
            <a:r>
              <a:rPr lang="en-US"/>
              <a:t>: </a:t>
            </a:r>
            <a:r>
              <a:rPr lang="en-US" smtClean="0"/>
              <a:t>Mondays 3-4pm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23264" y="983236"/>
            <a:ext cx="9375648" cy="1488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CTS </a:t>
            </a:r>
            <a:r>
              <a:rPr lang="en-US" dirty="0" smtClean="0"/>
              <a:t>6319</a:t>
            </a:r>
          </a:p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>Cyber </a:t>
            </a:r>
            <a:r>
              <a:rPr lang="en-US" dirty="0" smtClean="0"/>
              <a:t>Security: </a:t>
            </a:r>
            <a:br>
              <a:rPr lang="en-US" dirty="0" smtClean="0"/>
            </a:br>
            <a:r>
              <a:rPr lang="en-US" dirty="0" smtClean="0"/>
              <a:t>Measurement and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0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Intrusion Detection</a:t>
            </a:r>
            <a:r>
              <a:rPr lang="en-US" dirty="0"/>
              <a:t> </a:t>
            </a:r>
            <a:r>
              <a:rPr lang="en-US" dirty="0" smtClean="0"/>
              <a:t>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hardware or software solution that flags “behavior” as anomalous</a:t>
            </a:r>
          </a:p>
          <a:p>
            <a:endParaRPr lang="en-US" dirty="0" smtClean="0"/>
          </a:p>
          <a:p>
            <a:r>
              <a:rPr lang="en-US" dirty="0" smtClean="0"/>
              <a:t>Probably the most researched topic across all security domains</a:t>
            </a:r>
          </a:p>
          <a:p>
            <a:endParaRPr lang="en-US" dirty="0" smtClean="0"/>
          </a:p>
          <a:p>
            <a:r>
              <a:rPr lang="en-US" dirty="0" smtClean="0"/>
              <a:t>The definition of a solution and behavior can take a plethora of styles/types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3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Corporate networks</a:t>
            </a:r>
          </a:p>
          <a:p>
            <a:r>
              <a:rPr lang="en-US" dirty="0" smtClean="0"/>
              <a:t>Cyber Sec Response Teams (Ex: CERT)</a:t>
            </a:r>
          </a:p>
          <a:p>
            <a:r>
              <a:rPr lang="en-US" dirty="0" smtClean="0"/>
              <a:t>Critical infrastructure (Ex: Smart Grid)</a:t>
            </a:r>
          </a:p>
          <a:p>
            <a:r>
              <a:rPr lang="en-US" dirty="0" smtClean="0"/>
              <a:t>Others?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71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Intrusion Detection</a:t>
            </a:r>
            <a:r>
              <a:rPr lang="en-US" dirty="0"/>
              <a:t> </a:t>
            </a:r>
            <a:r>
              <a:rPr lang="en-US" dirty="0" smtClean="0"/>
              <a:t>Systems-Snort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342" y="2077465"/>
            <a:ext cx="6753225" cy="3476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55" y="4081806"/>
            <a:ext cx="79152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1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Intrusion Detection</a:t>
            </a:r>
            <a:r>
              <a:rPr lang="en-US" dirty="0"/>
              <a:t> </a:t>
            </a:r>
            <a:r>
              <a:rPr lang="en-US" dirty="0" smtClean="0"/>
              <a:t>Systems-Bro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772" y="1311037"/>
            <a:ext cx="3793257" cy="55469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1692"/>
            <a:ext cx="7769357" cy="146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6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Intrusion Detection</a:t>
            </a:r>
            <a:r>
              <a:rPr lang="en-US" dirty="0"/>
              <a:t> </a:t>
            </a:r>
            <a:r>
              <a:rPr lang="en-US" dirty="0" smtClean="0"/>
              <a:t>Systems-Commercial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75" y="1766104"/>
            <a:ext cx="53435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3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IDS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Active vs Passive</a:t>
            </a:r>
          </a:p>
          <a:p>
            <a:pPr lvl="1"/>
            <a:r>
              <a:rPr lang="en-US" dirty="0" smtClean="0"/>
              <a:t>Active refers to an IPS: Intrusion Prevention System	</a:t>
            </a:r>
          </a:p>
          <a:p>
            <a:pPr lvl="1"/>
            <a:r>
              <a:rPr lang="en-US" dirty="0" smtClean="0"/>
              <a:t>Passive refers to an IDS: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9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IDS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Host based vs network based</a:t>
            </a:r>
          </a:p>
          <a:p>
            <a:endParaRPr lang="en-US" dirty="0"/>
          </a:p>
          <a:p>
            <a:r>
              <a:rPr lang="en-US" dirty="0" smtClean="0"/>
              <a:t>Host IDS</a:t>
            </a:r>
          </a:p>
          <a:p>
            <a:pPr lvl="1"/>
            <a:r>
              <a:rPr lang="en-US" dirty="0" smtClean="0"/>
              <a:t>Per machine deployment</a:t>
            </a:r>
          </a:p>
          <a:p>
            <a:pPr lvl="1"/>
            <a:r>
              <a:rPr lang="en-US" dirty="0" smtClean="0"/>
              <a:t>Monitor DLLs, OS, network, and memory.</a:t>
            </a:r>
          </a:p>
          <a:p>
            <a:pPr lvl="1"/>
            <a:r>
              <a:rPr lang="en-US" dirty="0" smtClean="0"/>
              <a:t>Pros? Cons?</a:t>
            </a:r>
          </a:p>
          <a:p>
            <a:pPr lvl="1"/>
            <a:endParaRPr lang="en-US" dirty="0"/>
          </a:p>
          <a:p>
            <a:r>
              <a:rPr lang="en-US" dirty="0" smtClean="0"/>
              <a:t>Network IDS</a:t>
            </a:r>
          </a:p>
          <a:p>
            <a:pPr lvl="1"/>
            <a:r>
              <a:rPr lang="en-US" dirty="0" smtClean="0"/>
              <a:t>In some network deployment setting</a:t>
            </a:r>
          </a:p>
          <a:p>
            <a:pPr lvl="1"/>
            <a:r>
              <a:rPr lang="en-US" dirty="0" smtClean="0"/>
              <a:t>Concepts of ingress and egress filtering</a:t>
            </a:r>
          </a:p>
          <a:p>
            <a:pPr lvl="1"/>
            <a:r>
              <a:rPr lang="en-US" dirty="0" smtClean="0"/>
              <a:t>Promiscuous mode operations</a:t>
            </a:r>
          </a:p>
          <a:p>
            <a:pPr lvl="1"/>
            <a:r>
              <a:rPr lang="en-US" dirty="0" smtClean="0"/>
              <a:t>Pros? Cons?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5DCE4-B1E5-4A9B-8D8C-87515E88B6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2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4199</TotalTime>
  <Words>504</Words>
  <Application>Microsoft Office PowerPoint</Application>
  <PresentationFormat>Widescreen</PresentationFormat>
  <Paragraphs>174</Paragraphs>
  <Slides>23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CTS 6319  Cyber Security:  Measurement and Data Analysis</vt:lpstr>
      <vt:lpstr>Material</vt:lpstr>
      <vt:lpstr>Intrusion Detection Systems</vt:lpstr>
      <vt:lpstr>Applications of IDS</vt:lpstr>
      <vt:lpstr>Intrusion Detection Systems-Snort</vt:lpstr>
      <vt:lpstr>Intrusion Detection Systems-Bro</vt:lpstr>
      <vt:lpstr>Intrusion Detection Systems-Commercial</vt:lpstr>
      <vt:lpstr>Types of IDS </vt:lpstr>
      <vt:lpstr>Types of IDS </vt:lpstr>
      <vt:lpstr>Network IDS deployments</vt:lpstr>
      <vt:lpstr>Types of Network IDS </vt:lpstr>
      <vt:lpstr>Signatures</vt:lpstr>
      <vt:lpstr>Anomaly Detectors </vt:lpstr>
      <vt:lpstr>IDS Characteristics</vt:lpstr>
      <vt:lpstr>Few example of intrusions </vt:lpstr>
      <vt:lpstr>Honeypots</vt:lpstr>
      <vt:lpstr>Honeypots: Desired Features </vt:lpstr>
      <vt:lpstr>Honeypots: Few Advantages </vt:lpstr>
      <vt:lpstr>Honeypots: Types </vt:lpstr>
      <vt:lpstr>Honeypots: Types </vt:lpstr>
      <vt:lpstr>Rare Industrial Honeypot</vt:lpstr>
      <vt:lpstr>OpenCanary Honeypot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COT 6930  Cyber Security:  Measurement and Data Analysis</dc:title>
  <dc:creator>Elias Bou-Harb</dc:creator>
  <cp:lastModifiedBy>Elias Bou-Harb</cp:lastModifiedBy>
  <cp:revision>285</cp:revision>
  <dcterms:created xsi:type="dcterms:W3CDTF">2016-01-05T19:25:32Z</dcterms:created>
  <dcterms:modified xsi:type="dcterms:W3CDTF">2017-04-22T20:59:32Z</dcterms:modified>
</cp:coreProperties>
</file>